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945688"/>
  <p:embeddedFontLst>
    <p:embeddedFont>
      <p:font typeface="Poppins SemiBold" panose="00000700000000000000" pitchFamily="2" charset="0"/>
      <p:bold r:id="rId22"/>
    </p:embeddedFont>
    <p:embeddedFont>
      <p:font typeface="TH Niramit AS" panose="02000506000000020004" pitchFamily="2" charset="-34"/>
      <p:regular r:id="rId23"/>
      <p:bold r:id="rId24"/>
      <p:italic r:id="rId25"/>
      <p:boldItalic r:id="rId26"/>
    </p:embeddedFont>
    <p:embeddedFont>
      <p:font typeface="TH SarabunPSK" panose="020B0500040200020003" pitchFamily="34" charset="-34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 showGuides="1">
      <p:cViewPr varScale="1">
        <p:scale>
          <a:sx n="77" d="100"/>
          <a:sy n="77" d="100"/>
        </p:scale>
        <p:origin x="157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7BEC-1988-4A98-984C-AAC9C90E6AB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3.xml"/><Relationship Id="rId3" Type="http://schemas.openxmlformats.org/officeDocument/2006/relationships/audio" Target="../media/audio2.wav"/><Relationship Id="rId21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8.xml"/><Relationship Id="rId18" Type="http://schemas.openxmlformats.org/officeDocument/2006/relationships/slide" Target="slide19.xml"/><Relationship Id="rId3" Type="http://schemas.openxmlformats.org/officeDocument/2006/relationships/image" Target="../media/image19.png"/><Relationship Id="rId21" Type="http://schemas.openxmlformats.org/officeDocument/2006/relationships/slide" Target="slide12.xml"/><Relationship Id="rId7" Type="http://schemas.openxmlformats.org/officeDocument/2006/relationships/slide" Target="slide13.xml"/><Relationship Id="rId12" Type="http://schemas.openxmlformats.org/officeDocument/2006/relationships/slide" Target="slide14.xml"/><Relationship Id="rId17" Type="http://schemas.openxmlformats.org/officeDocument/2006/relationships/slide" Target="slide15.xml"/><Relationship Id="rId2" Type="http://schemas.openxmlformats.org/officeDocument/2006/relationships/image" Target="../media/image1.png"/><Relationship Id="rId16" Type="http://schemas.openxmlformats.org/officeDocument/2006/relationships/slide" Target="slide11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6.xml"/><Relationship Id="rId23" Type="http://schemas.openxmlformats.org/officeDocument/2006/relationships/slide" Target="slide20.xml"/><Relationship Id="rId10" Type="http://schemas.openxmlformats.org/officeDocument/2006/relationships/slide" Target="slide5.xml"/><Relationship Id="rId19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14" Type="http://schemas.openxmlformats.org/officeDocument/2006/relationships/image" Target="../media/image6.png"/><Relationship Id="rId22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6784" y="192261"/>
            <a:ext cx="4140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ตะลุยอวกาศ</a:t>
            </a:r>
            <a:endParaRPr lang="en-US" sz="80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8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42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72920">
            <a:off x="3510242" y="2639611"/>
            <a:ext cx="1816662" cy="22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lying saucer with an alien ins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133600" cy="13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14300" y="1308236"/>
            <a:ext cx="937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พิชิตหมู่ฟังก์ชัน</a:t>
            </a:r>
            <a:endParaRPr lang="en-US" sz="6000" b="1" dirty="0">
              <a:solidFill>
                <a:srgbClr val="FFFF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Rocket Ship </a:t>
            </a:r>
            <a:r>
              <a:rPr lang="en-US" sz="44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or </a:t>
            </a:r>
            <a:r>
              <a:rPr lang="en-US" sz="4400" dirty="0">
                <a:solidFill>
                  <a:srgbClr val="00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Alien Ship</a:t>
            </a:r>
            <a:endParaRPr lang="en-US" sz="4400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Action Button: End 12">
            <a:hlinkClick r:id="" action="ppaction://hlinkshowjump?jump=nextslide" highlightClick="1"/>
          </p:cNvPr>
          <p:cNvSpPr/>
          <p:nvPr/>
        </p:nvSpPr>
        <p:spPr>
          <a:xfrm>
            <a:off x="7354392" y="5594854"/>
            <a:ext cx="1524000" cy="1019252"/>
          </a:xfrm>
          <a:prstGeom prst="actionButtonE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ข้อใดต่อไปนี้คือหมู่ฟังก์ชันของ</a:t>
            </a:r>
            <a:r>
              <a:rPr lang="th-TH" sz="6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คีโ</a:t>
            </a: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ทน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2146225-B86B-44D7-98A6-90435075D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828800"/>
            <a:ext cx="2872597" cy="6858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4F4B496-2BCC-4D1D-92F8-C09249166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253" y="1828801"/>
            <a:ext cx="3534506" cy="68579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3161170-F968-43A1-B3BA-E90267E202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742" y="3078461"/>
            <a:ext cx="2809141" cy="68579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99E0E12-8B6B-4A3F-9E09-6A17FD491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5253" y="3078461"/>
            <a:ext cx="3343270" cy="685799"/>
          </a:xfrm>
          <a:prstGeom prst="rect">
            <a:avLst/>
          </a:prstGeom>
        </p:spPr>
      </p:pic>
      <p:sp>
        <p:nvSpPr>
          <p:cNvPr id="13" name="วงรี 12">
            <a:extLst>
              <a:ext uri="{FF2B5EF4-FFF2-40B4-BE49-F238E27FC236}">
                <a16:creationId xmlns:a16="http://schemas.microsoft.com/office/drawing/2014/main" id="{C5129FAA-52B7-4983-A764-7A05B0B3FB42}"/>
              </a:ext>
            </a:extLst>
          </p:cNvPr>
          <p:cNvSpPr/>
          <p:nvPr/>
        </p:nvSpPr>
        <p:spPr>
          <a:xfrm>
            <a:off x="794241" y="154164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0E9391C7-01A1-4009-AE6B-A9EAC4D1B518}"/>
              </a:ext>
            </a:extLst>
          </p:cNvPr>
          <p:cNvSpPr/>
          <p:nvPr/>
        </p:nvSpPr>
        <p:spPr>
          <a:xfrm>
            <a:off x="4367180" y="154164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25E6DF5E-8ABE-45B8-A16F-FB0E59D26405}"/>
              </a:ext>
            </a:extLst>
          </p:cNvPr>
          <p:cNvSpPr/>
          <p:nvPr/>
        </p:nvSpPr>
        <p:spPr>
          <a:xfrm>
            <a:off x="794241" y="274320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686F6A04-236C-42E2-A942-716F4C0C829B}"/>
              </a:ext>
            </a:extLst>
          </p:cNvPr>
          <p:cNvSpPr/>
          <p:nvPr/>
        </p:nvSpPr>
        <p:spPr>
          <a:xfrm>
            <a:off x="4367180" y="274855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ระบุประเภทของสารประกอบอินทรีย์ต่อไปนี้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เอมีน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0DB73A2-13DD-45C2-9EA9-7878E559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142" y="1946466"/>
            <a:ext cx="5651515" cy="24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4387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ระบุประเภทของสารประกอบอินทรีย์ต่อไปนี้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อีเทอร์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E04B1EE-5C9F-488A-98CC-1AB009A7C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2438400"/>
            <a:ext cx="648854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จากภาพคือหมู่ฟังก์ชันของสารประกอบอินทรีย์ชนิดใด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แอลดีไฮด์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5FB9CFA-AFD2-48D4-96BA-8F7AD8701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1769697"/>
            <a:ext cx="4281275" cy="25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จากภาพคือหมู่ฟังก์ชันของสารประกอบอินทรีย์ชนิดใด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แอลไคน์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B4FCA1E-0D17-4560-B7A1-9F3F6F6B6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981200"/>
            <a:ext cx="3489785" cy="21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ข้อใดต่อไปนี้คือหมู่ฟังก์ชันของ</a:t>
            </a: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เอสเทอร์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1E90932-9D37-4A00-8C49-537DF2FF6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828800"/>
            <a:ext cx="2872597" cy="6858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6D6904C-9896-43F9-83BF-C37E0D18F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253" y="1828801"/>
            <a:ext cx="3534506" cy="68579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0548FAF-1C32-4E71-AC3F-49E25C959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742" y="3078461"/>
            <a:ext cx="2809141" cy="68579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DD56787-44AF-47CC-A7CD-AD5D02155B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5253" y="3078461"/>
            <a:ext cx="3343270" cy="685799"/>
          </a:xfrm>
          <a:prstGeom prst="rect">
            <a:avLst/>
          </a:prstGeom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A9E79154-C0ED-4C67-92E5-9A867795162D}"/>
              </a:ext>
            </a:extLst>
          </p:cNvPr>
          <p:cNvSpPr/>
          <p:nvPr/>
        </p:nvSpPr>
        <p:spPr>
          <a:xfrm>
            <a:off x="794241" y="154164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4795B581-7C0B-4222-8C12-73B3A4EFA27B}"/>
              </a:ext>
            </a:extLst>
          </p:cNvPr>
          <p:cNvSpPr/>
          <p:nvPr/>
        </p:nvSpPr>
        <p:spPr>
          <a:xfrm>
            <a:off x="4367180" y="154164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DF48AE90-7A97-413F-9FAB-D088CE034A4F}"/>
              </a:ext>
            </a:extLst>
          </p:cNvPr>
          <p:cNvSpPr/>
          <p:nvPr/>
        </p:nvSpPr>
        <p:spPr>
          <a:xfrm>
            <a:off x="794241" y="274320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EDE26F4C-949B-4916-A3E6-67F26202D49E}"/>
              </a:ext>
            </a:extLst>
          </p:cNvPr>
          <p:cNvSpPr/>
          <p:nvPr/>
        </p:nvSpPr>
        <p:spPr>
          <a:xfrm>
            <a:off x="4367180" y="274855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ระบุประเภทของสารประกอบอินทรีย์ต่อไปนี้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คีโ</a:t>
            </a: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ทน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C38227F-FEAD-4911-9BDA-AB912B65F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223" y="1676400"/>
            <a:ext cx="449755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จากภาพคือของสารประกอบอินทรีย์ประเภทใด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เอสเทอร์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B076686-02F2-42C5-B6FB-AFD878354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1828800"/>
            <a:ext cx="464457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จากภาพคือของสารประกอบอินทรีย์ประเภทใด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เอไมด์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ECA8043-C805-4030-BB38-B5DBF025A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599" y="1524000"/>
            <a:ext cx="44945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50609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จากภาพคือของสารประกอบอินทรีย์ประเภทใด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อีเทอร์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839A6EF-EEEC-4AA3-B269-E33907058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2158237"/>
            <a:ext cx="6502019" cy="20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05"/>
          <a:stretch/>
        </p:blipFill>
        <p:spPr>
          <a:xfrm>
            <a:off x="0" y="-83982"/>
            <a:ext cx="9144000" cy="6941982"/>
          </a:xfrm>
          <a:prstGeom prst="rect">
            <a:avLst/>
          </a:prstGeom>
        </p:spPr>
      </p:pic>
      <p:pic>
        <p:nvPicPr>
          <p:cNvPr id="1026" name="Picture 2" descr="Planet Earth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red plane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5257801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72920">
            <a:off x="491683" y="81751"/>
            <a:ext cx="630527" cy="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ying saucer with an alien insid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89" y="992742"/>
            <a:ext cx="886804" cy="5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R space statio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5321" y="-18581"/>
            <a:ext cx="935395" cy="8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lantis vector drawi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3528879"/>
            <a:ext cx="936060" cy="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ayscale full Moon drawi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568" y="1265877"/>
            <a:ext cx="886804" cy="8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reball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3238341" y="3847543"/>
            <a:ext cx="276297" cy="2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ireball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3621692" y="376661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Fireball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3536550" y="427219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Fireball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2979537" y="404315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Fireball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7" y="4301382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Fireball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6" y="46149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Fireball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4226126" y="40183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atellite icon vector clip art"/>
          <p:cNvPicPr>
            <a:picLocks noChangeAspect="1" noChangeArrowheads="1"/>
          </p:cNvPicPr>
          <p:nvPr/>
        </p:nvPicPr>
        <p:blipFill>
          <a:blip r:embed="rId1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11269">
            <a:off x="281418" y="1800412"/>
            <a:ext cx="592792" cy="5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tellite icon vector clip art"/>
          <p:cNvPicPr>
            <a:picLocks noChangeAspect="1" noChangeArrowheads="1"/>
          </p:cNvPicPr>
          <p:nvPr/>
        </p:nvPicPr>
        <p:blipFill>
          <a:blip r:embed="rId1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96355">
            <a:off x="2016013" y="587515"/>
            <a:ext cx="351069" cy="3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18" action="ppaction://hlinksldjump" highlightClick="1"/>
          </p:cNvPr>
          <p:cNvSpPr/>
          <p:nvPr/>
        </p:nvSpPr>
        <p:spPr>
          <a:xfrm>
            <a:off x="363544" y="5619532"/>
            <a:ext cx="1004293" cy="949187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8" name="Picture 34" descr="Checkered fla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5237" y="-18581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Checkered fla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690" y="-4169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6489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905000"/>
            <a:ext cx="571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GO!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2442" y="2420703"/>
            <a:ext cx="8112111" cy="1617897"/>
            <a:chOff x="512442" y="2632532"/>
            <a:chExt cx="8112111" cy="1617897"/>
          </a:xfrm>
        </p:grpSpPr>
        <p:sp>
          <p:nvSpPr>
            <p:cNvPr id="31" name="Flowchart: Process 30"/>
            <p:cNvSpPr/>
            <p:nvPr/>
          </p:nvSpPr>
          <p:spPr>
            <a:xfrm>
              <a:off x="512442" y="2632532"/>
              <a:ext cx="8112111" cy="1558668"/>
            </a:xfrm>
            <a:prstGeom prst="flowChartProcess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4" descr="Checkered fla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011170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Blue and red rocket with engines ignited vector graphic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92167">
              <a:off x="1556890" y="2875474"/>
              <a:ext cx="983433" cy="122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908220" y="2680769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ROCKET SHIP </a:t>
              </a:r>
              <a:r>
                <a:rPr lang="en-US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</a:p>
          </p:txBody>
        </p:sp>
        <p:pic>
          <p:nvPicPr>
            <p:cNvPr id="36" name="Picture 34" descr="Checkered fla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994036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33400" y="2438400"/>
            <a:ext cx="8112111" cy="1617897"/>
            <a:chOff x="533400" y="2877903"/>
            <a:chExt cx="8112111" cy="1617897"/>
          </a:xfrm>
        </p:grpSpPr>
        <p:sp>
          <p:nvSpPr>
            <p:cNvPr id="38" name="Flowchart: Process 37"/>
            <p:cNvSpPr/>
            <p:nvPr/>
          </p:nvSpPr>
          <p:spPr>
            <a:xfrm>
              <a:off x="533400" y="2877903"/>
              <a:ext cx="8112111" cy="1558668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4" descr="Checkered fla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158" y="3256541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929178" y="2926140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7030A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ALIEN SHIP 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</a:p>
          </p:txBody>
        </p:sp>
        <p:pic>
          <p:nvPicPr>
            <p:cNvPr id="45" name="Picture 34" descr="Checkered fla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8" y="3239407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Flying saucer with an alien inside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843" y="3239407"/>
              <a:ext cx="1492213" cy="91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7ECA9FED-5978-49E6-9F9D-00DBBED61E22}"/>
              </a:ext>
            </a:extLst>
          </p:cNvPr>
          <p:cNvSpPr txBox="1"/>
          <p:nvPr/>
        </p:nvSpPr>
        <p:spPr>
          <a:xfrm>
            <a:off x="2852490" y="-170766"/>
            <a:ext cx="436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ตะลุยอวกาศ พิชิตหมู่ฟังก์ชัน</a:t>
            </a:r>
            <a:endParaRPr lang="en-US" sz="36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5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C 0.03906 0.00069 0.18629 0.00069 0.23525 0.0006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48148E-6 C 0.03281 0.00116 0.05712 -1.48148E-6 0.10208 -1.48148E-6 C 0.14705 -1.48148E-6 0.23472 -0.00023 0.26979 -0.00023 " pathEditMode="relative" rAng="0" ptsTypes="aaa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6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0.00069 L 0.43386 0.08672 L 0.62535 0.06545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43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72 0.07377 C 0.64844 0.07262 0.78039 0.04255 0.82292 0.06915 C 0.86546 0.09597 0.86094 0.1783 0.86875 0.2352 C 0.87657 0.29186 0.86945 0.37373 0.86962 0.41027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5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62 0.41026 C 0.8573 0.43709 0.8257 0.54324 0.79636 0.57146 C 0.76719 0.60013 0.71667 0.59042 0.69462 0.58001 C 0.6724 0.56938 0.66424 0.53908 0.6632 0.50948 C 0.66216 0.47988 0.6882 0.44148 0.68837 0.40194 C 0.68855 0.36216 0.68178 0.30319 0.66424 0.27104 C 0.64619 0.23889 0.60938 0.22594 0.58282 0.20883 C 0.55573 0.19195 0.51997 0.17807 0.50348 0.17021 " pathEditMode="relative" rAng="0" ptsTypes="aaaaaaaa">
                                      <p:cBhvr>
                                        <p:cTn id="7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-25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78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80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81 0.178 C 0.48125 0.17638 0.40243 0.16435 0.34879 0.16759 C 0.29514 0.17083 0.2382 0.17662 0.18629 0.19722 C 0.13438 0.21782 0.06945 0.24375 0.03768 0.29166 C 0.0059 0.33958 0.00434 0.44398 -0.00434 0.48402 " pathEditMode="relative" rAng="0" ptsTypes="aaaaa">
                                      <p:cBhvr>
                                        <p:cTn id="8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86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48264 C 0.00052 0.52222 0.00104 0.66528 0.01927 0.72083 C 0.0375 0.77639 0.05712 0.79537 0.10573 0.81574 C 0.15434 0.83611 0.2684 0.8368 0.31128 0.84236 " pathEditMode="relative" rAng="0" ptsTypes="aaaa">
                                      <p:cBhvr>
                                        <p:cTn id="9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92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9 0.84421 C 0.33056 0.84166 0.40938 0.85069 0.42518 0.82824 C 0.44097 0.80578 0.43472 0.73958 0.40573 0.70972 C 0.37674 0.67963 0.29254 0.67939 0.25156 0.64838 C 0.21059 0.61736 0.16927 0.56597 0.16025 0.52291 C 0.15122 0.47986 0.17483 0.41944 0.19775 0.38958 C 0.22066 0.35972 0.27691 0.35324 0.29775 0.34375 " pathEditMode="relative" rAng="0" ptsTypes="aaaaaaa">
                                      <p:cBhvr>
                                        <p:cTn id="9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0800000">
                                      <p:cBhvr>
                                        <p:cTn id="98" dur="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0800000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0.34375 C 0.31753 0.34352 0.38264 0.33889 0.41545 0.34074 C 0.44826 0.34259 0.47431 0.34745 0.49462 0.35555 C 0.51493 0.36365 0.53281 0.37639 0.5375 0.38935 C 0.54219 0.40231 0.53142 0.41921 0.5224 0.43379 C 0.51337 0.44838 0.48854 0.45949 0.48299 0.47639 C 0.47743 0.49328 0.47639 0.52315 0.48906 0.53495 C 0.50174 0.54676 0.53993 0.53958 0.55868 0.54699 C 0.57743 0.5544 0.59271 0.57245 0.60174 0.57916 " pathEditMode="relative" rAng="0" ptsTypes="aaaaaaaaa">
                                      <p:cBhvr>
                                        <p:cTn id="104" dur="3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200000">
                                      <p:cBhvr>
                                        <p:cTn id="106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700000">
                                      <p:cBhvr>
                                        <p:cTn id="108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3900000">
                                      <p:cBhvr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74 0.57909 C 0.60174 0.5976 0.60295 0.65379 0.60347 0.69241 C 0.60399 0.73104 0.58767 0.787 0.60469 0.81129 C 0.62188 0.83534 0.66945 0.83696 0.70608 0.83788 C 0.74271 0.83904 0.8 0.82123 0.82465 0.81684 " pathEditMode="relative" rAng="0" ptsTypes="aaaaa">
                                      <p:cBhvr>
                                        <p:cTn id="1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29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700000">
                                      <p:cBhvr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4200000">
                                      <p:cBhvr>
                                        <p:cTn id="118" dur="8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79 -0.00023 L 0.53316 -0.07516 " pathEditMode="relative" ptsTypes="AA">
                                      <p:cBhvr>
                                        <p:cTn id="1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1 -0.07523 C 0.54809 -0.07407 0.62361 -0.07569 0.67378 -0.06759 C 0.72396 -0.05949 0.79236 -0.06435 0.82448 -0.02615 C 0.85659 0.01204 0.85798 0.12246 0.86684 0.16158 " pathEditMode="relative" rAng="0" ptsTypes="aaaa">
                                      <p:cBhvr>
                                        <p:cTn id="13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35" dur="8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84 0.16166 C 0.86667 0.17553 0.86511 0.21577 0.86511 0.24607 C 0.86511 0.27637 0.8698 0.29996 0.86736 0.34367 C 0.86493 0.38738 0.87275 0.47919 0.8507 0.50879 C 0.82865 0.53862 0.76389 0.53284 0.73559 0.52174 C 0.70747 0.51087 0.68785 0.47387 0.68091 0.44311 C 0.67414 0.41258 0.69115 0.37188 0.6941 0.33719 C 0.69705 0.30296 0.70539 0.26318 0.69896 0.23636 C 0.69254 0.20953 0.67188 0.18756 0.65608 0.17623 C 0.64028 0.1649 0.63091 0.16998 0.60486 0.16813 C 0.57882 0.16628 0.53611 0.16651 0.49948 0.16536 C 0.46285 0.16397 0.40851 0.16143 0.38473 0.1605 " pathEditMode="relative" rAng="0" ptsTypes="aaaaaaaaaaaa">
                                      <p:cBhvr>
                                        <p:cTn id="139" dur="5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187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0800000">
                                      <p:cBhvr>
                                        <p:cTn id="141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-5400000">
                                      <p:cBhvr>
                                        <p:cTn id="143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03 0.15911 C 0.36146 0.15449 0.28438 0.13437 0.24809 0.1309 C 0.21181 0.1272 0.19271 0.13044 0.16615 0.1383 C 0.13958 0.14593 0.10625 0.16258 0.08837 0.17715 C 0.07049 0.19172 0.06615 0.20791 0.0592 0.22526 C 0.05226 0.2426 0.04931 0.2611 0.0467 0.28076 C 0.0441 0.30042 0.04445 0.31568 0.04392 0.34367 C 0.0434 0.37165 0.04306 0.42045 0.04392 0.44935 C 0.04479 0.47826 0.04827 0.50301 0.04948 0.51712 " pathEditMode="relative" rAng="0" ptsTypes="aaaaaaaaa">
                                      <p:cBhvr>
                                        <p:cTn id="14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16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49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51526 C 0.04878 0.53029 0.04461 0.58187 0.04583 0.60731 C 0.04722 0.63298 0.0526 0.65171 0.05781 0.6679 C 0.06302 0.68432 0.06579 0.69334 0.07725 0.70513 C 0.08871 0.71693 0.11163 0.7308 0.12639 0.73867 C 0.14114 0.7463 0.1526 0.74815 0.16545 0.75162 C 0.17847 0.75509 0.19635 0.75786 0.20451 0.75948 " pathEditMode="relative" rAng="0" ptsTypes="aaaaaaa">
                                      <p:cBhvr>
                                        <p:cTn id="15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100000">
                                      <p:cBhvr>
                                        <p:cTn id="1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1 0.75949 C 0.22031 0.7618 0.26944 0.77267 0.29948 0.77336 C 0.32969 0.77382 0.36059 0.77591 0.38542 0.76319 C 0.41042 0.75047 0.44271 0.73058 0.4493 0.69751 C 0.4559 0.66443 0.43785 0.5895 0.42448 0.56453 C 0.41094 0.53955 0.38819 0.5488 0.36771 0.54672 C 0.34722 0.54464 0.32153 0.55181 0.30139 0.55181 C 0.28108 0.55181 0.26406 0.55412 0.2467 0.54672 C 0.22917 0.53955 0.20781 0.51943 0.19653 0.50787 C 0.18507 0.4963 0.18333 0.4889 0.17795 0.47757 C 0.17257 0.46624 0.1658 0.45375 0.16441 0.43895 C 0.16319 0.42438 0.16389 0.4038 0.17049 0.38899 C 0.17691 0.37419 0.19253 0.35962 0.20312 0.35037 C 0.21371 0.34112 0.22118 0.33765 0.23437 0.33303 C 0.24757 0.3284 0.26892 0.32424 0.28264 0.32308 C 0.29635 0.32193 0.30104 0.32378 0.31649 0.3247 C 0.33194 0.32586 0.36285 0.32887 0.375 0.32979 " pathEditMode="relative" rAng="0" ptsTypes="aaaaaaaaaaaaaaaaa">
                                      <p:cBhvr>
                                        <p:cTn id="159" dur="5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210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800000">
                                      <p:cBhvr>
                                        <p:cTn id="161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0500000">
                                      <p:cBhvr>
                                        <p:cTn id="163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4 0.33681 C 0.3901 0.33727 0.43698 0.32593 0.44774 0.33912 C 0.4585 0.35232 0.44479 0.39468 0.44375 0.41644 C 0.44271 0.4382 0.43628 0.45602 0.44114 0.46945 C 0.446 0.48287 0.46024 0.49329 0.47309 0.49723 C 0.48594 0.50116 0.50555 0.49028 0.51875 0.49283 C 0.53194 0.49537 0.54635 0.49838 0.55208 0.51227 C 0.55781 0.52616 0.55312 0.5625 0.5533 0.5757 " pathEditMode="relative" rAng="0" ptsTypes="aaaaaaaa">
                                      <p:cBhvr>
                                        <p:cTn id="167" dur="3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200000">
                                      <p:cBhvr>
                                        <p:cTn id="16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500000">
                                      <p:cBhvr>
                                        <p:cTn id="1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0">
                                      <p:cBhvr>
                                        <p:cTn id="173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3 0.57562 C 0.55244 0.58927 0.54827 0.63298 0.54844 0.65911 C 0.54896 0.68501 0.54844 0.71115 0.55643 0.73219 C 0.56459 0.75347 0.57535 0.77937 0.59723 0.78585 C 0.61893 0.79255 0.654 0.77845 0.68733 0.77128 C 0.72049 0.76411 0.77431 0.74908 0.79723 0.74329 " pathEditMode="relative" rAng="0" ptsTypes="aaaaaa">
                                      <p:cBhvr>
                                        <p:cTn id="17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10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700000">
                                      <p:cBhvr>
                                        <p:cTn id="17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700000">
                                      <p:cBhvr>
                                        <p:cTn id="181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70177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ข้อใดต่อไปนี้คือหมู่ฟังก์ชันของ</a:t>
            </a: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แอลกอฮอล์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4C32375-2BA1-4E42-92F1-226277983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828800"/>
            <a:ext cx="2872597" cy="6858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CAF9030-3609-4B2C-A6F8-ADB19276E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253" y="1828801"/>
            <a:ext cx="3534506" cy="68579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7968EB7-410A-4836-9B33-B7AB041E0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742" y="3078461"/>
            <a:ext cx="2809141" cy="68579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7608F04-B0EF-43DE-8E56-D286F25098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5253" y="3078461"/>
            <a:ext cx="3343270" cy="685799"/>
          </a:xfrm>
          <a:prstGeom prst="rect">
            <a:avLst/>
          </a:prstGeom>
        </p:spPr>
      </p:pic>
      <p:sp>
        <p:nvSpPr>
          <p:cNvPr id="12" name="วงรี 11">
            <a:extLst>
              <a:ext uri="{FF2B5EF4-FFF2-40B4-BE49-F238E27FC236}">
                <a16:creationId xmlns:a16="http://schemas.microsoft.com/office/drawing/2014/main" id="{DC5CFF56-A677-41EC-8AA1-BE9FC61D82CD}"/>
              </a:ext>
            </a:extLst>
          </p:cNvPr>
          <p:cNvSpPr/>
          <p:nvPr/>
        </p:nvSpPr>
        <p:spPr>
          <a:xfrm>
            <a:off x="794241" y="154164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279F9F30-EC5A-455A-A00D-34FFABD1DD46}"/>
              </a:ext>
            </a:extLst>
          </p:cNvPr>
          <p:cNvSpPr/>
          <p:nvPr/>
        </p:nvSpPr>
        <p:spPr>
          <a:xfrm>
            <a:off x="4367180" y="154164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99F98357-792C-4834-8263-A6822813754C}"/>
              </a:ext>
            </a:extLst>
          </p:cNvPr>
          <p:cNvSpPr/>
          <p:nvPr/>
        </p:nvSpPr>
        <p:spPr>
          <a:xfrm>
            <a:off x="794241" y="274320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BC3CD55F-4730-43B8-A7B3-558B294506AC}"/>
              </a:ext>
            </a:extLst>
          </p:cNvPr>
          <p:cNvSpPr/>
          <p:nvPr/>
        </p:nvSpPr>
        <p:spPr>
          <a:xfrm>
            <a:off x="4367180" y="2748550"/>
            <a:ext cx="6096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05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0"/>
          <a:stretch/>
        </p:blipFill>
        <p:spPr>
          <a:xfrm>
            <a:off x="0" y="-83594"/>
            <a:ext cx="9144000" cy="6941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0299" y="-33393"/>
            <a:ext cx="436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ตะลุยอวกาศ พิชิตหมู่ฟังก์ชัน</a:t>
            </a:r>
            <a:endParaRPr lang="en-US" sz="36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841" y="57179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heckered fla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34" y="68053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lanet Earth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40" y="609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749121" y="668105"/>
            <a:ext cx="128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1" name="Picture 2" descr="Planet Earth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39" y="2108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789940" y="2193179"/>
            <a:ext cx="124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pic>
        <p:nvPicPr>
          <p:cNvPr id="24" name="Picture 2" descr="Planet Earth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39" y="3632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764182" y="371717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pic>
        <p:nvPicPr>
          <p:cNvPr id="27" name="Picture 2" descr="Planet Earth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39" y="5105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8" action="ppaction://hlinksldjump"/>
          </p:cNvPr>
          <p:cNvSpPr txBox="1"/>
          <p:nvPr/>
        </p:nvSpPr>
        <p:spPr>
          <a:xfrm>
            <a:off x="777061" y="518966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</a:p>
        </p:txBody>
      </p:sp>
      <p:pic>
        <p:nvPicPr>
          <p:cNvPr id="29" name="Picture 22" descr="Grayscale full Moon drawi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673" y="64082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2856963" y="691818"/>
            <a:ext cx="130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43" name="Picture 22" descr="Grayscale full Moon drawi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45" y="214647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2818326" y="2223226"/>
            <a:ext cx="134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pic>
        <p:nvPicPr>
          <p:cNvPr id="46" name="Picture 22" descr="Grayscale full Moon drawi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552" y="361488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hlinkClick r:id="rId12" action="ppaction://hlinksldjump"/>
          </p:cNvPr>
          <p:cNvSpPr txBox="1"/>
          <p:nvPr/>
        </p:nvSpPr>
        <p:spPr>
          <a:xfrm>
            <a:off x="2818326" y="3691627"/>
            <a:ext cx="15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pic>
        <p:nvPicPr>
          <p:cNvPr id="49" name="Picture 22" descr="Grayscale full Moon drawi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124" y="512053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hlinkClick r:id="rId13" action="ppaction://hlinksldjump"/>
          </p:cNvPr>
          <p:cNvSpPr txBox="1"/>
          <p:nvPr/>
        </p:nvSpPr>
        <p:spPr>
          <a:xfrm>
            <a:off x="2963217" y="5197277"/>
            <a:ext cx="111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</a:p>
        </p:txBody>
      </p:sp>
      <p:pic>
        <p:nvPicPr>
          <p:cNvPr id="11" name="Picture 4" descr="Cartoon red plane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544" y="496509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hlinkClick r:id="rId15" action="ppaction://hlinksldjump"/>
          </p:cNvPr>
          <p:cNvSpPr txBox="1"/>
          <p:nvPr/>
        </p:nvSpPr>
        <p:spPr>
          <a:xfrm>
            <a:off x="4972544" y="691406"/>
            <a:ext cx="147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pic>
        <p:nvPicPr>
          <p:cNvPr id="54" name="Picture 4" descr="Cartoon red plane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785" y="2022614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16" action="ppaction://hlinksldjump"/>
          </p:cNvPr>
          <p:cNvSpPr txBox="1"/>
          <p:nvPr/>
        </p:nvSpPr>
        <p:spPr>
          <a:xfrm>
            <a:off x="4989613" y="2243269"/>
            <a:ext cx="14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pic>
        <p:nvPicPr>
          <p:cNvPr id="57" name="Picture 4" descr="Cartoon red plane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130" y="3505200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17" action="ppaction://hlinksldjump"/>
          </p:cNvPr>
          <p:cNvSpPr txBox="1"/>
          <p:nvPr/>
        </p:nvSpPr>
        <p:spPr>
          <a:xfrm>
            <a:off x="5150457" y="3687218"/>
            <a:ext cx="1054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pic>
        <p:nvPicPr>
          <p:cNvPr id="60" name="Picture 4" descr="Cartoon red plane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71" y="5031305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18" action="ppaction://hlinksldjump"/>
          </p:cNvPr>
          <p:cNvSpPr txBox="1"/>
          <p:nvPr/>
        </p:nvSpPr>
        <p:spPr>
          <a:xfrm>
            <a:off x="5201973" y="5239081"/>
            <a:ext cx="107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</a:t>
            </a:r>
          </a:p>
        </p:txBody>
      </p:sp>
      <p:pic>
        <p:nvPicPr>
          <p:cNvPr id="2050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743" y="661116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hlinkClick r:id="rId20" action="ppaction://hlinksldjump"/>
          </p:cNvPr>
          <p:cNvSpPr txBox="1"/>
          <p:nvPr/>
        </p:nvSpPr>
        <p:spPr>
          <a:xfrm>
            <a:off x="6962106" y="698679"/>
            <a:ext cx="123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pic>
        <p:nvPicPr>
          <p:cNvPr id="66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501" y="217822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hlinkClick r:id="rId21" action="ppaction://hlinksldjump"/>
          </p:cNvPr>
          <p:cNvSpPr txBox="1"/>
          <p:nvPr/>
        </p:nvSpPr>
        <p:spPr>
          <a:xfrm>
            <a:off x="7013620" y="2228671"/>
            <a:ext cx="120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pic>
        <p:nvPicPr>
          <p:cNvPr id="72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622" y="367047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hlinkClick r:id="rId22" action="ppaction://hlinksldjump"/>
          </p:cNvPr>
          <p:cNvSpPr txBox="1"/>
          <p:nvPr/>
        </p:nvSpPr>
        <p:spPr>
          <a:xfrm>
            <a:off x="7009326" y="3720921"/>
            <a:ext cx="124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pic>
        <p:nvPicPr>
          <p:cNvPr id="75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380" y="5187592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hlinkClick r:id="rId23" action="ppaction://hlinksldjump"/>
          </p:cNvPr>
          <p:cNvSpPr txBox="1"/>
          <p:nvPr/>
        </p:nvSpPr>
        <p:spPr>
          <a:xfrm>
            <a:off x="7065137" y="5238034"/>
            <a:ext cx="119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91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5" grpId="0"/>
      <p:bldP spid="28" grpId="0"/>
      <p:bldP spid="30" grpId="0"/>
      <p:bldP spid="44" grpId="0"/>
      <p:bldP spid="47" grpId="0"/>
      <p:bldP spid="50" grpId="0"/>
      <p:bldP spid="51" grpId="0"/>
      <p:bldP spid="55" grpId="0"/>
      <p:bldP spid="58" grpId="0"/>
      <p:bldP spid="61" grpId="0"/>
      <p:bldP spid="63" grpId="0"/>
      <p:bldP spid="67" grpId="0"/>
      <p:bldP spid="73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สารประกอบไฮโดรคาร์บอนมีธาตุใดเป็นองค์ประกอบ</a:t>
            </a:r>
            <a:endParaRPr lang="en-US" sz="7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 </a:t>
            </a: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จากภาพคือหมู่ฟังก์ชันของสารประกอบอินทรีย์ชนิดใด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แอลคีน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242E935-7DEB-4A1C-9EAA-923A8E23F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823" y="1828800"/>
            <a:ext cx="440435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จากภาพคือหมู่ฟังก์ชันของสารประกอบอินทรีย์ชนิดใด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เอไมด์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iz image">
            <a:extLst>
              <a:ext uri="{FF2B5EF4-FFF2-40B4-BE49-F238E27FC236}">
                <a16:creationId xmlns:a16="http://schemas.microsoft.com/office/drawing/2014/main" id="{7793216C-D806-4887-BA75-5CAC975C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792909"/>
            <a:ext cx="3861172" cy="29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จากภาพคือสารประกอบอินทรีย์ชนิดใด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</a:t>
            </a:r>
            <a:r>
              <a:rPr lang="th-TH" sz="6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โรแม</a:t>
            </a: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ติกไฮโดรคาร์บอน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F88FE66-A0B1-4DD3-B30F-D2E22124D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676400"/>
            <a:ext cx="5044472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ระบุประเภทของสารประกอบอินทรีย์จากสูตรโครงสร้าง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แอลไคน์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3C14DDD-AB2A-4AEA-8E55-D7F5B8382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866846"/>
            <a:ext cx="5850956" cy="27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10"/>
          <a:stretch/>
        </p:blipFill>
        <p:spPr>
          <a:xfrm>
            <a:off x="0" y="-83593"/>
            <a:ext cx="9144000" cy="6941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ระบุประเภทของสารประกอบอินทรีย์ต่อไปนี้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กรดคา</a:t>
            </a:r>
            <a:r>
              <a:rPr lang="th-TH" sz="6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ร์บ</a:t>
            </a: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อก</a:t>
            </a:r>
            <a:r>
              <a:rPr lang="th-TH" sz="6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ซิลิก</a:t>
            </a:r>
            <a:endParaRPr lang="en-US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" descr="Planet Earth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704B369-80D7-48E7-ABC0-808C76459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2498078"/>
            <a:ext cx="6146905" cy="13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Poppins SemiBold</vt:lpstr>
      <vt:lpstr>TH SarabunPSK</vt:lpstr>
      <vt:lpstr>TH Niramit 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2019-08-11T01:13:07Z</dcterms:created>
  <dcterms:modified xsi:type="dcterms:W3CDTF">2024-07-12T08:37:14Z</dcterms:modified>
</cp:coreProperties>
</file>